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71" r:id="rId2"/>
    <p:sldId id="290" r:id="rId3"/>
    <p:sldId id="294" r:id="rId4"/>
    <p:sldId id="277" r:id="rId5"/>
    <p:sldId id="261" r:id="rId6"/>
    <p:sldId id="293" r:id="rId7"/>
    <p:sldId id="273" r:id="rId8"/>
    <p:sldId id="286" r:id="rId9"/>
    <p:sldId id="292" r:id="rId10"/>
    <p:sldId id="263" r:id="rId11"/>
    <p:sldId id="272" r:id="rId12"/>
    <p:sldId id="275" r:id="rId13"/>
    <p:sldId id="288" r:id="rId14"/>
    <p:sldId id="265" r:id="rId15"/>
    <p:sldId id="284" r:id="rId16"/>
    <p:sldId id="274" r:id="rId17"/>
    <p:sldId id="285" r:id="rId18"/>
    <p:sldId id="270" r:id="rId19"/>
    <p:sldId id="268" r:id="rId20"/>
    <p:sldId id="276" r:id="rId21"/>
    <p:sldId id="279" r:id="rId22"/>
    <p:sldId id="269" r:id="rId23"/>
    <p:sldId id="289" r:id="rId24"/>
    <p:sldId id="291" r:id="rId2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AB2D"/>
    <a:srgbClr val="7D2F8D"/>
    <a:srgbClr val="B31311"/>
    <a:srgbClr val="0000B2"/>
    <a:srgbClr val="FF7E79"/>
    <a:srgbClr val="F1CFCF"/>
    <a:srgbClr val="FFF1B9"/>
    <a:srgbClr val="FCDC34"/>
    <a:srgbClr val="1B3764"/>
    <a:srgbClr val="F2C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84" autoAdjust="0"/>
    <p:restoredTop sz="69875" autoAdjust="0"/>
  </p:normalViewPr>
  <p:slideViewPr>
    <p:cSldViewPr snapToGrid="0">
      <p:cViewPr>
        <p:scale>
          <a:sx n="331" d="100"/>
          <a:sy n="331" d="100"/>
        </p:scale>
        <p:origin x="-8280" y="-3672"/>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2/14/24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23</a:t>
            </a:fld>
            <a:endParaRPr lang="en-DE"/>
          </a:p>
        </p:txBody>
      </p:sp>
    </p:spTree>
    <p:extLst>
      <p:ext uri="{BB962C8B-B14F-4D97-AF65-F5344CB8AC3E}">
        <p14:creationId xmlns:p14="http://schemas.microsoft.com/office/powerpoint/2010/main" val="2691924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CBA7-7B1D-B858-8719-83C9F73FB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6A7A4-E050-ABC1-1915-95E404747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D500B-DD2B-D0AE-A848-97EB3754E2F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148DBEB-27E0-4B4C-F089-72CB0ED2CD55}"/>
              </a:ext>
            </a:extLst>
          </p:cNvPr>
          <p:cNvSpPr>
            <a:spLocks noGrp="1"/>
          </p:cNvSpPr>
          <p:nvPr>
            <p:ph type="sldNum" sz="quarter" idx="5"/>
          </p:nvPr>
        </p:nvSpPr>
        <p:spPr/>
        <p:txBody>
          <a:bodyPr/>
          <a:lstStyle/>
          <a:p>
            <a:fld id="{C1408529-B905-4AF8-8619-38F288C3CEF3}" type="slidenum">
              <a:rPr lang="en-DE" smtClean="0"/>
              <a:t>24</a:t>
            </a:fld>
            <a:endParaRPr lang="en-DE"/>
          </a:p>
        </p:txBody>
      </p:sp>
    </p:spTree>
    <p:extLst>
      <p:ext uri="{BB962C8B-B14F-4D97-AF65-F5344CB8AC3E}">
        <p14:creationId xmlns:p14="http://schemas.microsoft.com/office/powerpoint/2010/main" val="2327988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3696523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3715529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2/14/24 10:30 AM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2/14/24 10:30 AM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2/14/24 10:30 AM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2/14/24 10:30 AM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2/14/24 10:30 AM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2/14/24 10:30 AM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2/14/24 10:30 AM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2/14/24 10:30 AM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2/14/24 10:30 AM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2/14/24 10:30 AM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2/14/24 10:30 AM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2/14/24 10:30 AM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sv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10" Type="http://schemas.openxmlformats.org/officeDocument/2006/relationships/image" Target="../media/image51.jpeg"/><Relationship Id="rId4" Type="http://schemas.openxmlformats.org/officeDocument/2006/relationships/image" Target="../media/image56.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5.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notesSlide" Target="../notesSlides/notesSlide4.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16.png"/><Relationship Id="rId14" Type="http://schemas.microsoft.com/office/2007/relationships/hdphoto" Target="../media/hdphoto5.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6.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customXml" Target="../ink/ink1.xml"/><Relationship Id="rId5" Type="http://schemas.openxmlformats.org/officeDocument/2006/relationships/image" Target="../media/image29.png"/><Relationship Id="rId10" Type="http://schemas.openxmlformats.org/officeDocument/2006/relationships/image" Target="../media/image34.emf"/><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1"/>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9CB4A9CE-716B-1ED3-5816-3028661EC354}"/>
              </a:ext>
            </a:extLst>
          </p:cNvPr>
          <p:cNvSpPr txBox="1"/>
          <p:nvPr/>
        </p:nvSpPr>
        <p:spPr>
          <a:xfrm>
            <a:off x="1488021" y="459275"/>
            <a:ext cx="9005455" cy="584775"/>
          </a:xfrm>
          <a:prstGeom prst="rect">
            <a:avLst/>
          </a:prstGeom>
          <a:noFill/>
        </p:spPr>
        <p:txBody>
          <a:bodyPr wrap="square">
            <a:spAutoFit/>
          </a:bodyPr>
          <a:lstStyle/>
          <a:p>
            <a:pPr algn="ctr"/>
            <a:r>
              <a:rPr lang="en-US" sz="3200" b="1" dirty="0">
                <a:solidFill>
                  <a:srgbClr val="FCDC34"/>
                </a:solidFill>
                <a:latin typeface="Georgia" panose="02040502050405020303" pitchFamily="18" charset="0"/>
              </a:rPr>
              <a:t>Should I stay or should I go?</a:t>
            </a:r>
            <a:endParaRPr lang="en-US" sz="3200" b="1" dirty="0"/>
          </a:p>
        </p:txBody>
      </p:sp>
      <p:pic>
        <p:nvPicPr>
          <p:cNvPr id="4" name="Picture 3">
            <a:extLst>
              <a:ext uri="{FF2B5EF4-FFF2-40B4-BE49-F238E27FC236}">
                <a16:creationId xmlns:a16="http://schemas.microsoft.com/office/drawing/2014/main" id="{A26661A6-9BD5-E565-2692-2C166806944E}"/>
              </a:ext>
            </a:extLst>
          </p:cNvPr>
          <p:cNvPicPr>
            <a:picLocks noChangeAspect="1"/>
          </p:cNvPicPr>
          <p:nvPr/>
        </p:nvPicPr>
        <p:blipFill>
          <a:blip r:embed="rId12"/>
          <a:stretch>
            <a:fillRect/>
          </a:stretch>
        </p:blipFill>
        <p:spPr>
          <a:xfrm>
            <a:off x="9088398" y="818271"/>
            <a:ext cx="2540905" cy="875679"/>
          </a:xfrm>
          <a:prstGeom prst="rect">
            <a:avLst/>
          </a:prstGeom>
        </p:spPr>
      </p:pic>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2/14/24 10:51 AM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10</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2/14/24 10:51 AM</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11</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12</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repeatCount="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1+#ppt_w/2"/>
                                          </p:val>
                                        </p:tav>
                                        <p:tav tm="100000">
                                          <p:val>
                                            <p:strVal val="#ppt_x"/>
                                          </p:val>
                                        </p:tav>
                                      </p:tavLst>
                                    </p:anim>
                                    <p:anim calcmode="lin" valueType="num">
                                      <p:cBhvr additive="base">
                                        <p:cTn id="98" dur="500" fill="hold"/>
                                        <p:tgtEl>
                                          <p:spTgt spid="5"/>
                                        </p:tgtEl>
                                        <p:attrNameLst>
                                          <p:attrName>ppt_y</p:attrName>
                                        </p:attrNameLst>
                                      </p:cBhvr>
                                      <p:tavLst>
                                        <p:tav tm="0">
                                          <p:val>
                                            <p:strVal val="#ppt_y"/>
                                          </p:val>
                                        </p:tav>
                                        <p:tav tm="100000">
                                          <p:val>
                                            <p:strVal val="#ppt_y"/>
                                          </p:val>
                                        </p:tav>
                                      </p:tavLst>
                                    </p:anim>
                                  </p:childTnLst>
                                </p:cTn>
                              </p:par>
                              <p:par>
                                <p:cTn id="99" presetID="1" presetClass="exit"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2/14/24 10:51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P spid="46" grpId="0" animBg="1"/>
      <p:bldP spid="46" grpId="1" animBg="1"/>
      <p:bldP spid="47" grpId="0" animBg="1"/>
      <p:bldP spid="4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15</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2/14/24 10:51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2/14/24 10:51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17</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2/14/24 10:51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18</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2/14/24 10:51 AM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19</a:t>
            </a:fld>
            <a:endParaRPr lang="en-DE"/>
          </a:p>
        </p:txBody>
      </p:sp>
    </p:spTree>
    <p:extLst>
      <p:ext uri="{BB962C8B-B14F-4D97-AF65-F5344CB8AC3E}">
        <p14:creationId xmlns:p14="http://schemas.microsoft.com/office/powerpoint/2010/main" val="231464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pic>
        <p:nvPicPr>
          <p:cNvPr id="41" name="Graphic 40">
            <a:extLst>
              <a:ext uri="{FF2B5EF4-FFF2-40B4-BE49-F238E27FC236}">
                <a16:creationId xmlns:a16="http://schemas.microsoft.com/office/drawing/2014/main" id="{FC70CB8F-5789-1B32-8013-FD62CF46D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5" name="Graphic 44">
            <a:extLst>
              <a:ext uri="{FF2B5EF4-FFF2-40B4-BE49-F238E27FC236}">
                <a16:creationId xmlns:a16="http://schemas.microsoft.com/office/drawing/2014/main" id="{AACC8D43-68C1-CA9C-D1A4-E21411F1C0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83" y="135479"/>
            <a:ext cx="1613438" cy="474004"/>
          </a:xfrm>
          <a:prstGeom prst="rect">
            <a:avLst/>
          </a:prstGeom>
        </p:spPr>
      </p:pic>
      <p:grpSp>
        <p:nvGrpSpPr>
          <p:cNvPr id="9" name="Group 8">
            <a:extLst>
              <a:ext uri="{FF2B5EF4-FFF2-40B4-BE49-F238E27FC236}">
                <a16:creationId xmlns:a16="http://schemas.microsoft.com/office/drawing/2014/main" id="{9DA9FF8E-8A43-F1E4-E5E8-2BE50E50338E}"/>
              </a:ext>
            </a:extLst>
          </p:cNvPr>
          <p:cNvGrpSpPr/>
          <p:nvPr/>
        </p:nvGrpSpPr>
        <p:grpSpPr>
          <a:xfrm>
            <a:off x="3682000" y="1200629"/>
            <a:ext cx="4617498" cy="2748922"/>
            <a:chOff x="3682000" y="1200629"/>
            <a:chExt cx="4617498" cy="2748922"/>
          </a:xfrm>
        </p:grpSpPr>
        <p:pic>
          <p:nvPicPr>
            <p:cNvPr id="39" name="Graphic 38">
              <a:extLst>
                <a:ext uri="{FF2B5EF4-FFF2-40B4-BE49-F238E27FC236}">
                  <a16:creationId xmlns:a16="http://schemas.microsoft.com/office/drawing/2014/main" id="{183B3C67-53A6-BC42-2EEA-86FDB7B0E5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BB41CB54-B09E-1CDE-BE12-9BA559C30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63080" y="1806060"/>
              <a:ext cx="1326778" cy="1805288"/>
            </a:xfrm>
            <a:prstGeom prst="rect">
              <a:avLst/>
            </a:prstGeom>
          </p:spPr>
        </p:pic>
      </p:grpSp>
      <p:sp>
        <p:nvSpPr>
          <p:cNvPr id="77" name="Rectangle 76">
            <a:extLst>
              <a:ext uri="{FF2B5EF4-FFF2-40B4-BE49-F238E27FC236}">
                <a16:creationId xmlns:a16="http://schemas.microsoft.com/office/drawing/2014/main" id="{441438AA-0B81-2BF0-C117-7CA7888BC598}"/>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69A77191-958B-7170-DD10-D2DE426E1B81}"/>
              </a:ext>
            </a:extLst>
          </p:cNvPr>
          <p:cNvPicPr>
            <a:picLocks noChangeAspect="1"/>
          </p:cNvPicPr>
          <p:nvPr/>
        </p:nvPicPr>
        <p:blipFill>
          <a:blip r:embed="rId11"/>
          <a:stretch>
            <a:fillRect/>
          </a:stretch>
        </p:blipFill>
        <p:spPr>
          <a:xfrm>
            <a:off x="10514035" y="77668"/>
            <a:ext cx="1568282" cy="362590"/>
          </a:xfrm>
          <a:prstGeom prst="rect">
            <a:avLst/>
          </a:prstGeom>
        </p:spPr>
      </p:pic>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solidFill>
                  <a:srgbClr val="FCDC34"/>
                </a:solidFill>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A1E79FFF-B7FE-B1BF-C802-5E8E36CF70E8}"/>
              </a:ext>
            </a:extLst>
          </p:cNvPr>
          <p:cNvPicPr>
            <a:picLocks noChangeAspect="1"/>
          </p:cNvPicPr>
          <p:nvPr/>
        </p:nvPicPr>
        <p:blipFill>
          <a:blip r:embed="rId12"/>
          <a:stretch>
            <a:fillRect/>
          </a:stretch>
        </p:blipFill>
        <p:spPr>
          <a:xfrm>
            <a:off x="5167200" y="1736493"/>
            <a:ext cx="1739900" cy="1676400"/>
          </a:xfrm>
          <a:prstGeom prst="rect">
            <a:avLst/>
          </a:prstGeom>
        </p:spPr>
      </p:pic>
      <p:sp>
        <p:nvSpPr>
          <p:cNvPr id="11" name="TextBox 10">
            <a:extLst>
              <a:ext uri="{FF2B5EF4-FFF2-40B4-BE49-F238E27FC236}">
                <a16:creationId xmlns:a16="http://schemas.microsoft.com/office/drawing/2014/main" id="{DA2F4BF7-B359-8C46-5076-5F84629A997D}"/>
              </a:ext>
            </a:extLst>
          </p:cNvPr>
          <p:cNvSpPr txBox="1"/>
          <p:nvPr/>
        </p:nvSpPr>
        <p:spPr>
          <a:xfrm>
            <a:off x="3019844" y="5226142"/>
            <a:ext cx="6097162" cy="1323439"/>
          </a:xfrm>
          <a:prstGeom prst="rect">
            <a:avLst/>
          </a:prstGeom>
          <a:noFill/>
        </p:spPr>
        <p:txBody>
          <a:bodyPr wrap="square">
            <a:spAutoFit/>
          </a:bodyPr>
          <a:lstStyle/>
          <a:p>
            <a:pPr algn="ctr"/>
            <a:r>
              <a:rPr lang="en-US" sz="2000" dirty="0">
                <a:solidFill>
                  <a:srgbClr val="FCDC34"/>
                </a:solidFill>
                <a:latin typeface="Georgia" panose="02040502050405020303" pitchFamily="18" charset="0"/>
              </a:rPr>
              <a:t>Master’s Thesis </a:t>
            </a:r>
          </a:p>
          <a:p>
            <a:pPr algn="ctr"/>
            <a:r>
              <a:rPr lang="en-US" sz="2000" dirty="0">
                <a:solidFill>
                  <a:srgbClr val="FCDC34"/>
                </a:solidFill>
                <a:latin typeface="Georgia" panose="02040502050405020303" pitchFamily="18" charset="0"/>
              </a:rPr>
              <a:t>by</a:t>
            </a:r>
          </a:p>
          <a:p>
            <a:pPr algn="ctr"/>
            <a:r>
              <a:rPr lang="en-US" sz="2000" dirty="0">
                <a:solidFill>
                  <a:srgbClr val="FCDC34"/>
                </a:solidFill>
                <a:latin typeface="Georgia" panose="02040502050405020303" pitchFamily="18" charset="0"/>
              </a:rPr>
              <a:t>Vishal Kannan</a:t>
            </a:r>
          </a:p>
          <a:p>
            <a:pPr algn="ctr"/>
            <a:r>
              <a:rPr lang="en-US" sz="2000" dirty="0">
                <a:solidFill>
                  <a:srgbClr val="FCDC34"/>
                </a:solidFill>
                <a:latin typeface="Georgia" panose="02040502050405020303" pitchFamily="18" charset="0"/>
              </a:rPr>
              <a:t>Supervisor: Prof. Dr. Max Happel</a:t>
            </a:r>
            <a:endParaRPr lang="en-DE" sz="20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2/14/24 10:51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2/14/24 10:51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21</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2/14/24 10:51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22</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2/14/24 10:51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23</a:t>
            </a:fld>
            <a:endParaRPr lang="en-DE"/>
          </a:p>
        </p:txBody>
      </p:sp>
      <p:pic>
        <p:nvPicPr>
          <p:cNvPr id="5" name="Picture 4">
            <a:extLst>
              <a:ext uri="{FF2B5EF4-FFF2-40B4-BE49-F238E27FC236}">
                <a16:creationId xmlns:a16="http://schemas.microsoft.com/office/drawing/2014/main" id="{CF6D62E9-824B-43C5-A0AE-237CF42FE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20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61D390-7816-0130-B574-D2E333C7B76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448D524-6BEE-8060-1FDD-5F286B06C1C4}"/>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57C8700-FA0D-8005-F7A6-33EF1E780FA0}"/>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5980548B-8A3A-ECAF-D0C7-80FBEDF8D3F6}"/>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1A917D57-4AE5-0531-DB44-FADF6DB35F42}"/>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FCBCD7C7-9C0A-E92C-8BB4-FFFB152E1BB3}"/>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7230256-6F2A-BA2B-876D-B6951F7ACE83}"/>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20E12F2-317C-9A55-5F67-9A3D02CD742B}"/>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BF2526FC-F268-EE1C-B62E-FC23E3F93930}"/>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043AD639-BCC3-125D-5DB0-8ADE047AA275}"/>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60BA15C-B8B8-3886-C1FA-357623B7F4F0}"/>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F086134-F02B-5154-9673-BE9DEF79D1A8}"/>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F67CA955-8AE4-4E89-C7B7-7B79F969D5AC}"/>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95F11934-50BC-3F6B-8D8F-E27FE81EC5E8}"/>
              </a:ext>
            </a:extLst>
          </p:cNvPr>
          <p:cNvGrpSpPr/>
          <p:nvPr/>
        </p:nvGrpSpPr>
        <p:grpSpPr>
          <a:xfrm>
            <a:off x="9780829" y="1634322"/>
            <a:ext cx="2073926" cy="4585460"/>
            <a:chOff x="9453693" y="1930406"/>
            <a:chExt cx="1813663" cy="4010037"/>
          </a:xfrm>
        </p:grpSpPr>
        <p:sp>
          <p:nvSpPr>
            <p:cNvPr id="19" name="Right Arrow 18">
              <a:extLst>
                <a:ext uri="{FF2B5EF4-FFF2-40B4-BE49-F238E27FC236}">
                  <a16:creationId xmlns:a16="http://schemas.microsoft.com/office/drawing/2014/main" id="{67156C4B-ACED-9BC6-909B-03FCB5D1F3AC}"/>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3221E2D-EEBD-2B28-3281-48AFE4B5E688}"/>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C5163211-CA62-5732-1B8D-C7351CC8B7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E7B6016-0BAA-35DA-9661-4FCE0A97CBB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CD7BE458-52E6-7C0E-C4F4-4646FCAB67F6}"/>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01CEA97E-A62C-0CFA-701B-5339C4BD4D23}"/>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22E878C8-CFEF-DE44-D7FB-DB8E937688FE}"/>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5F38B424-EE12-09B8-F882-61A5A68741EA}"/>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9CA4011-3111-4FB9-CF75-8F9EA47A306C}"/>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6FC2FCC-0089-4798-B930-7C3BAAE262AE}"/>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46B67A24-EE22-A636-29FA-0C553BBA50F5}"/>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A1E5DB94-5BCF-EA5F-2AD6-0CBD59BD87D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F77373B5-50D6-9A36-CD4B-99B10B29DE4E}"/>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157D1E05-5586-483A-2349-5B44B55398C6}"/>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318AF3E8-9CE1-1BFA-A547-8AFC7EB0C997}"/>
              </a:ext>
            </a:extLst>
          </p:cNvPr>
          <p:cNvSpPr>
            <a:spLocks noGrp="1"/>
          </p:cNvSpPr>
          <p:nvPr>
            <p:ph type="dt" sz="half" idx="10"/>
          </p:nvPr>
        </p:nvSpPr>
        <p:spPr/>
        <p:txBody>
          <a:bodyPr/>
          <a:lstStyle/>
          <a:p>
            <a:fld id="{CCDA0414-A6D6-4D22-BD4A-EC431B3AEB0B}" type="datetime8">
              <a:rPr lang="en-DE" smtClean="0"/>
              <a:t>2/14/24 11:44 AM</a:t>
            </a:fld>
            <a:endParaRPr lang="en-DE"/>
          </a:p>
        </p:txBody>
      </p:sp>
      <p:sp>
        <p:nvSpPr>
          <p:cNvPr id="10" name="Slide Number Placeholder 9">
            <a:extLst>
              <a:ext uri="{FF2B5EF4-FFF2-40B4-BE49-F238E27FC236}">
                <a16:creationId xmlns:a16="http://schemas.microsoft.com/office/drawing/2014/main" id="{CA54F779-53E3-BCF9-A361-8469155DA24A}"/>
              </a:ext>
            </a:extLst>
          </p:cNvPr>
          <p:cNvSpPr>
            <a:spLocks noGrp="1"/>
          </p:cNvSpPr>
          <p:nvPr>
            <p:ph type="sldNum" sz="quarter" idx="12"/>
          </p:nvPr>
        </p:nvSpPr>
        <p:spPr/>
        <p:txBody>
          <a:bodyPr/>
          <a:lstStyle/>
          <a:p>
            <a:fld id="{8D002933-DA69-4593-A8BE-46BA8199777B}" type="slidenum">
              <a:rPr lang="en-DE" smtClean="0"/>
              <a:t>24</a:t>
            </a:fld>
            <a:endParaRPr lang="en-DE"/>
          </a:p>
        </p:txBody>
      </p:sp>
    </p:spTree>
    <p:extLst>
      <p:ext uri="{BB962C8B-B14F-4D97-AF65-F5344CB8AC3E}">
        <p14:creationId xmlns:p14="http://schemas.microsoft.com/office/powerpoint/2010/main" val="163696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2/14/24 2:10 PM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Motivation</a:t>
            </a:r>
            <a:endParaRPr lang="en-DE" dirty="0">
              <a:solidFill>
                <a:srgbClr val="FCDC34"/>
              </a:solidFill>
              <a:latin typeface="Georgia" panose="02040502050405020303" pitchFamily="18" charset="0"/>
            </a:endParaRPr>
          </a:p>
        </p:txBody>
      </p:sp>
      <p:sp>
        <p:nvSpPr>
          <p:cNvPr id="35" name="TextBox 34">
            <a:extLst>
              <a:ext uri="{FF2B5EF4-FFF2-40B4-BE49-F238E27FC236}">
                <a16:creationId xmlns:a16="http://schemas.microsoft.com/office/drawing/2014/main" id="{94D8CAA6-8A2A-4258-21A5-C7D3EBE65913}"/>
              </a:ext>
            </a:extLst>
          </p:cNvPr>
          <p:cNvSpPr txBox="1"/>
          <p:nvPr/>
        </p:nvSpPr>
        <p:spPr>
          <a:xfrm>
            <a:off x="1929178" y="1691785"/>
            <a:ext cx="8627365" cy="461665"/>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Calibri" panose="020F0502020204030204" pitchFamily="34" charset="0"/>
              </a:rPr>
              <a:t>Should I take the familiar route to work or try a new path today? </a:t>
            </a:r>
            <a:endParaRPr lang="en-US" sz="24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911885E-EDAA-4452-BE1D-CC2EBF6BB51E}"/>
              </a:ext>
            </a:extLst>
          </p:cNvPr>
          <p:cNvSpPr txBox="1"/>
          <p:nvPr/>
        </p:nvSpPr>
        <p:spPr>
          <a:xfrm>
            <a:off x="1844040" y="1094730"/>
            <a:ext cx="9718343" cy="461665"/>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Calibri" panose="020F0502020204030204" pitchFamily="34" charset="0"/>
              </a:rPr>
              <a:t>Should I choose for a new dish in the menu or go for my usual one?</a:t>
            </a:r>
            <a:r>
              <a:rPr lang="en-US" sz="2400" dirty="0">
                <a:effectLst/>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17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2/14/24 2:09 PM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8444" y="1013940"/>
            <a:ext cx="3389967" cy="369332"/>
          </a:xfrm>
          <a:prstGeom prst="rect">
            <a:avLst/>
          </a:prstGeom>
          <a:noFill/>
        </p:spPr>
        <p:txBody>
          <a:bodyPr wrap="none" rtlCol="0">
            <a:spAutoFit/>
          </a:bodyPr>
          <a:lstStyle/>
          <a:p>
            <a:r>
              <a:rPr lang="en-US" b="1" dirty="0"/>
              <a:t>Exploration-exploitation dilemma</a:t>
            </a:r>
            <a:endParaRPr lang="en-DE" b="1" dirty="0"/>
          </a:p>
        </p:txBody>
      </p:sp>
      <p:sp>
        <p:nvSpPr>
          <p:cNvPr id="36" name="Rectangle 35">
            <a:extLst>
              <a:ext uri="{FF2B5EF4-FFF2-40B4-BE49-F238E27FC236}">
                <a16:creationId xmlns:a16="http://schemas.microsoft.com/office/drawing/2014/main" id="{6DC69D72-546D-75E3-93D2-47A6D3532731}"/>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Motivation</a:t>
            </a:r>
            <a:endParaRPr lang="en-DE" dirty="0">
              <a:solidFill>
                <a:srgbClr val="FCDC34"/>
              </a:solidFill>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11001"/>
            <a:ext cx="10515600" cy="1325563"/>
          </a:xfrm>
        </p:spPr>
        <p:txBody>
          <a:bodyPr/>
          <a:lstStyle/>
          <a:p>
            <a:r>
              <a:rPr lang="en-US" dirty="0">
                <a:solidFill>
                  <a:srgbClr val="FCDC34"/>
                </a:solidFill>
                <a:latin typeface="Georgia" panose="02040502050405020303" pitchFamily="18" charset="0"/>
              </a:rPr>
              <a:t>Objectives</a:t>
            </a:r>
            <a:endParaRPr lang="en-DE" dirty="0">
              <a:solidFill>
                <a:srgbClr val="FCDC34"/>
              </a:solidFill>
              <a:latin typeface="Georgia" panose="02040502050405020303" pitchFamily="18" charset="0"/>
            </a:endParaRPr>
          </a:p>
        </p:txBody>
      </p:sp>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2/14/24 2:09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5</a:t>
            </a:fld>
            <a:endParaRPr lang="en-DE"/>
          </a:p>
        </p:txBody>
      </p:sp>
      <p:sp>
        <p:nvSpPr>
          <p:cNvPr id="9" name="Rounded Rectangle 8">
            <a:extLst>
              <a:ext uri="{FF2B5EF4-FFF2-40B4-BE49-F238E27FC236}">
                <a16:creationId xmlns:a16="http://schemas.microsoft.com/office/drawing/2014/main" id="{F8268FCE-66D1-66E7-43AD-B86762E7CA18}"/>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14" name="Group 13">
            <a:extLst>
              <a:ext uri="{FF2B5EF4-FFF2-40B4-BE49-F238E27FC236}">
                <a16:creationId xmlns:a16="http://schemas.microsoft.com/office/drawing/2014/main" id="{13984B3D-90F4-3CE4-4F95-01D6EB352F4F}"/>
              </a:ext>
            </a:extLst>
          </p:cNvPr>
          <p:cNvGrpSpPr/>
          <p:nvPr/>
        </p:nvGrpSpPr>
        <p:grpSpPr>
          <a:xfrm>
            <a:off x="2856723" y="2338626"/>
            <a:ext cx="5001208" cy="690465"/>
            <a:chOff x="2856723" y="2338626"/>
            <a:chExt cx="5001208" cy="690465"/>
          </a:xfrm>
        </p:grpSpPr>
        <p:sp>
          <p:nvSpPr>
            <p:cNvPr id="15" name="Rounded Rectangle 14">
              <a:extLst>
                <a:ext uri="{FF2B5EF4-FFF2-40B4-BE49-F238E27FC236}">
                  <a16:creationId xmlns:a16="http://schemas.microsoft.com/office/drawing/2014/main" id="{8519F12D-05E1-43DB-C83E-B116C9FFA22A}"/>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18" name="Arrow: Down 4">
              <a:extLst>
                <a:ext uri="{FF2B5EF4-FFF2-40B4-BE49-F238E27FC236}">
                  <a16:creationId xmlns:a16="http://schemas.microsoft.com/office/drawing/2014/main" id="{D720ECCC-7470-895E-60DF-DBCB95A251C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9" name="Rounded Rectangle 18">
            <a:extLst>
              <a:ext uri="{FF2B5EF4-FFF2-40B4-BE49-F238E27FC236}">
                <a16:creationId xmlns:a16="http://schemas.microsoft.com/office/drawing/2014/main" id="{674ECF5D-D9FF-8A2A-7959-7EBD011B53B8}"/>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49DC4F3-98AB-8A1D-22A6-0C68BD0651D7}"/>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2/14/24 2:09 PM</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6</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did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2/14/24 11:37 AM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mc:Choice xmlns:p14="http://schemas.microsoft.com/office/powerpoint/2010/main"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9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94"/>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a:xfrm>
            <a:off x="3039983" y="6264885"/>
            <a:ext cx="2743200" cy="365125"/>
          </a:xfrm>
        </p:spPr>
        <p:txBody>
          <a:bodyPr/>
          <a:lstStyle/>
          <a:p>
            <a:fld id="{0AB42F5C-B452-4FBE-B9A6-A27DC770181B}" type="datetime8">
              <a:rPr lang="en-DE" smtClean="0"/>
              <a:t>2/14/24 10:51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8</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3"/>
          <a:stretch>
            <a:fillRect/>
          </a:stretch>
        </p:blipFill>
        <p:spPr>
          <a:xfrm>
            <a:off x="2842264" y="4089869"/>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4"/>
          <a:stretch>
            <a:fillRect/>
          </a:stretch>
        </p:blipFill>
        <p:spPr>
          <a:xfrm>
            <a:off x="6301600" y="4089869"/>
            <a:ext cx="3279315" cy="2226167"/>
          </a:xfrm>
          <a:prstGeom prst="rect">
            <a:avLst/>
          </a:prstGeom>
        </p:spPr>
      </p:pic>
      <p:grpSp>
        <p:nvGrpSpPr>
          <p:cNvPr id="18" name="Group 17">
            <a:extLst>
              <a:ext uri="{FF2B5EF4-FFF2-40B4-BE49-F238E27FC236}">
                <a16:creationId xmlns:a16="http://schemas.microsoft.com/office/drawing/2014/main" id="{090E33D1-A812-443C-886E-40429B959059}"/>
              </a:ext>
            </a:extLst>
          </p:cNvPr>
          <p:cNvGrpSpPr/>
          <p:nvPr/>
        </p:nvGrpSpPr>
        <p:grpSpPr>
          <a:xfrm>
            <a:off x="1963628" y="927828"/>
            <a:ext cx="4149436" cy="2734362"/>
            <a:chOff x="3221181" y="1000186"/>
            <a:chExt cx="4149436" cy="2734362"/>
          </a:xfrm>
        </p:grpSpPr>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5"/>
            <a:stretch>
              <a:fillRect/>
            </a:stretch>
          </p:blipFill>
          <p:spPr>
            <a:xfrm>
              <a:off x="3221181" y="1272740"/>
              <a:ext cx="4149436" cy="2461808"/>
            </a:xfrm>
            <a:prstGeom prst="rect">
              <a:avLst/>
            </a:prstGeom>
          </p:spPr>
        </p:pic>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grpSp>
      <p:grpSp>
        <p:nvGrpSpPr>
          <p:cNvPr id="19" name="Group 18">
            <a:extLst>
              <a:ext uri="{FF2B5EF4-FFF2-40B4-BE49-F238E27FC236}">
                <a16:creationId xmlns:a16="http://schemas.microsoft.com/office/drawing/2014/main" id="{FA1F27C2-B95C-CC9E-B15D-C0281DE3C209}"/>
              </a:ext>
            </a:extLst>
          </p:cNvPr>
          <p:cNvGrpSpPr/>
          <p:nvPr/>
        </p:nvGrpSpPr>
        <p:grpSpPr>
          <a:xfrm>
            <a:off x="6286501" y="785963"/>
            <a:ext cx="3486004" cy="2787599"/>
            <a:chOff x="7737764" y="911125"/>
            <a:chExt cx="3486004" cy="2787599"/>
          </a:xfrm>
        </p:grpSpPr>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6"/>
            <a:stretch>
              <a:fillRect/>
            </a:stretch>
          </p:blipFill>
          <p:spPr>
            <a:xfrm>
              <a:off x="7737764" y="1100712"/>
              <a:ext cx="3486004" cy="2598012"/>
            </a:xfrm>
            <a:prstGeom prst="rect">
              <a:avLst/>
            </a:prstGeom>
          </p:spPr>
        </p:pic>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grpSp>
      <p:sp>
        <p:nvSpPr>
          <p:cNvPr id="13" name="TextBox 12">
            <a:extLst>
              <a:ext uri="{FF2B5EF4-FFF2-40B4-BE49-F238E27FC236}">
                <a16:creationId xmlns:a16="http://schemas.microsoft.com/office/drawing/2014/main" id="{4AE57F95-8781-FD33-BF18-3A620308487D}"/>
              </a:ext>
            </a:extLst>
          </p:cNvPr>
          <p:cNvSpPr txBox="1"/>
          <p:nvPr/>
        </p:nvSpPr>
        <p:spPr>
          <a:xfrm>
            <a:off x="6702357" y="3808624"/>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3874069" y="3808624"/>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2/14/24 11:46 AM</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9</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1434</TotalTime>
  <Words>1271</Words>
  <Application>Microsoft Macintosh PowerPoint</Application>
  <PresentationFormat>Widescreen</PresentationFormat>
  <Paragraphs>229</Paragraphs>
  <Slides>24</Slides>
  <Notes>18</Notes>
  <HiddenSlides>8</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vt:lpstr>
      <vt:lpstr>Cambria Math</vt:lpstr>
      <vt:lpstr>Georgia</vt:lpstr>
      <vt:lpstr>Office Theme</vt:lpstr>
      <vt:lpstr>PowerPoint Presentation</vt:lpstr>
      <vt:lpstr>PowerPoint Presentation</vt:lpstr>
      <vt:lpstr>PowerPoint Presentation</vt:lpstr>
      <vt:lpstr>PowerPoint Presentation</vt:lpstr>
      <vt:lpstr>Objectives</vt:lpstr>
      <vt:lpstr>The probabilistic foraging task</vt:lpstr>
      <vt:lpstr>PowerPoint Presentation</vt:lpstr>
      <vt:lpstr>Behavioural results</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580</cp:revision>
  <dcterms:created xsi:type="dcterms:W3CDTF">2023-12-08T14:45:30Z</dcterms:created>
  <dcterms:modified xsi:type="dcterms:W3CDTF">2024-02-15T09:24:36Z</dcterms:modified>
</cp:coreProperties>
</file>